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Nunito" panose="020B0604020202020204" charset="0"/>
      <p:regular r:id="rId13"/>
    </p:embeddedFont>
    <p:embeddedFont>
      <p:font typeface="Nunito Bold" panose="020B0604020202020204" charset="0"/>
      <p:regular r:id="rId14"/>
    </p:embeddedFont>
    <p:embeddedFont>
      <p:font typeface="Porcelain" panose="020B0604020202020204" charset="0"/>
      <p:regular r:id="rId15"/>
    </p:embeddedFont>
    <p:embeddedFont>
      <p:font typeface="Shrikhand" panose="02000000000000000000"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39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ourselves</a:t>
            </a:r>
          </a:p>
          <a:p>
            <a:endParaRPr lang="en-US"/>
          </a:p>
          <a:p>
            <a:r>
              <a:rPr lang="en-US"/>
              <a:t>"Our goal is to give three ideas from the YA perspective on what we should incorporate in our societies" </a:t>
            </a:r>
          </a:p>
          <a:p>
            <a:endParaRPr lang="en-US"/>
          </a:p>
          <a:p>
            <a:r>
              <a:rPr lang="en-US"/>
              <a:t>then move to QR code and then move to the question. Give the response back verbally. </a:t>
            </a:r>
          </a:p>
          <a:p>
            <a:endParaRPr lang="en-US"/>
          </a:p>
          <a:p>
            <a:r>
              <a:rPr lang="en-US"/>
              <a:t>Could anyone give us a few reasons why you feel that young adults may not be engaged in the Missionary Council/Society. </a:t>
            </a:r>
          </a:p>
          <a:p>
            <a:endParaRPr lang="en-US"/>
          </a:p>
          <a:p>
            <a:r>
              <a:rPr lang="en-US"/>
              <a:t>Intentional Engagement</a:t>
            </a:r>
          </a:p>
          <a:p>
            <a:r>
              <a:rPr lang="en-US"/>
              <a:t>Innovative Approaches</a:t>
            </a:r>
          </a:p>
          <a:p>
            <a:r>
              <a:rPr lang="en-US"/>
              <a:t>Intergenerational Approaches.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 your paper, you will find two QR codes. The one on the left will be a link to a poem. Please scan it and turn your device around to show us what is on your screen. </a:t>
            </a:r>
          </a:p>
          <a:p>
            <a:endParaRPr lang="en-US"/>
          </a:p>
          <a:p>
            <a:r>
              <a:rPr lang="en-US"/>
              <a:t>Could anyone give us a few reasons why you feel that young adults may not be engaged in the Missionary Societies. </a:t>
            </a:r>
          </a:p>
          <a:p>
            <a:endParaRPr lang="en-US"/>
          </a:p>
          <a:p>
            <a:r>
              <a:rPr lang="en-US"/>
              <a:t>Give us the responses back verbally. </a:t>
            </a:r>
          </a:p>
          <a:p>
            <a:endParaRPr lang="en-US"/>
          </a:p>
          <a:p>
            <a:r>
              <a:rPr lang="en-US"/>
              <a:t>Now we are going to move forward in discussing the first idea that societies could incorporate which - </a:t>
            </a:r>
          </a:p>
          <a:p>
            <a:r>
              <a:rPr lang="en-US"/>
              <a:t>Intentional Engagement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May we have a volunteer read Proverbs 21:5 ESV. </a:t>
            </a:r>
          </a:p>
          <a:p>
            <a:endParaRPr lang="en-US"/>
          </a:p>
          <a:p>
            <a:r>
              <a:rPr lang="en-US"/>
              <a:t>Being intentional biblically means approaching life, decisions, and relationships with purpose and clear alignment with God's will as revealed in scripture. </a:t>
            </a:r>
          </a:p>
          <a:p>
            <a:endParaRPr lang="en-US"/>
          </a:p>
          <a:p>
            <a:r>
              <a:rPr lang="en-US"/>
              <a:t>- **Understanding Needs and Interests**:</a:t>
            </a:r>
          </a:p>
          <a:p>
            <a:r>
              <a:rPr lang="en-US"/>
              <a:t>- **Reason**: Young adults may feel that the society's activities do not align with their personal interests, leading to disengagement.</a:t>
            </a:r>
          </a:p>
          <a:p>
            <a:r>
              <a:rPr lang="en-US"/>
              <a:t>If we are going to be intentional in our engagement, we must first understand the young adults needs and interests. Once we’ve accomplish that, we must then move forward in incorporating them in the planning on the front end instead of the back end.</a:t>
            </a:r>
          </a:p>
          <a:p>
            <a:endParaRPr lang="en-US"/>
          </a:p>
          <a:p>
            <a:r>
              <a:rPr lang="en-US"/>
              <a:t>If we are going to be apart of this changing world (Missionaries: Boldy Facing New Challenges As We Serve A Changing World.), we must understand that what the needs and interests were in 2014 are not the same in 2024. </a:t>
            </a:r>
          </a:p>
          <a:p>
            <a:endParaRPr lang="en-US"/>
          </a:p>
          <a:p>
            <a:r>
              <a:rPr lang="en-US"/>
              <a:t>- **Intentional Strategy**: Conduct regular surveys or focus groups to identify the specific issues and activities that resonate with younger generations. This intentional effort can help the organization tailor its programming to better meet the needs of young adults.</a:t>
            </a:r>
          </a:p>
          <a:p>
            <a:endParaRPr lang="en-US"/>
          </a:p>
          <a:p>
            <a:r>
              <a:rPr lang="en-US"/>
              <a:t>- **Targeted Outreach**:</a:t>
            </a:r>
          </a:p>
          <a:p>
            <a:r>
              <a:rPr lang="en-US"/>
              <a:t>- **Reason**: If the society does not actively promote its activities or fails to communicate how its mission aligns with young adults interests, they may remain unaware of opportunities to engage.</a:t>
            </a:r>
          </a:p>
          <a:p>
            <a:r>
              <a:rPr lang="en-US"/>
              <a:t>- **Intentional Strategy**: Develop targeted marketing campaigns that highlight the relevance of the society's work to contemporary social issues. Using messaging that speaks directly to young adults’ values can draw them in.</a:t>
            </a:r>
          </a:p>
          <a:p>
            <a:endParaRPr lang="en-US"/>
          </a:p>
          <a:p>
            <a:r>
              <a:rPr lang="en-US"/>
              <a:t>- **Creating Welcoming Environments**:</a:t>
            </a:r>
          </a:p>
          <a:p>
            <a:r>
              <a:rPr lang="en-US"/>
              <a:t>- **Reason**: Traditional settings and practices may feel unwelcoming or irrelevant to younger members.</a:t>
            </a:r>
          </a:p>
          <a:p>
            <a:endParaRPr lang="en-US"/>
          </a:p>
          <a:p>
            <a:r>
              <a:rPr lang="en-US"/>
              <a:t>Check yourself, make your home welcoming and maybe that will resonate within the atmosphere</a:t>
            </a:r>
          </a:p>
          <a:p>
            <a:r>
              <a:rPr lang="en-US"/>
              <a:t>- **Intentional Strategy**: Intentionally design events that foster a welcoming atmosphere, such as using inclusive language, involving diverse speakers, and ensuring venues are accessible and comfortable for younger attendees.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Pagers - phones in the car - phones with buttons and I-Phones. </a:t>
            </a:r>
          </a:p>
          <a:p>
            <a:endParaRPr lang="en-US"/>
          </a:p>
          <a:p>
            <a:r>
              <a:rPr lang="en-US"/>
              <a:t>Society is going to force you to adapt. </a:t>
            </a:r>
          </a:p>
          <a:p>
            <a:endParaRPr lang="en-US"/>
          </a:p>
          <a:p>
            <a:r>
              <a:rPr lang="en-US"/>
              <a:t>Adaptability </a:t>
            </a:r>
          </a:p>
          <a:p>
            <a:r>
              <a:rPr lang="en-US"/>
              <a:t>Inclusivity with other’s ideas (keep it fresh/more relatable)</a:t>
            </a:r>
          </a:p>
          <a:p>
            <a:endParaRPr lang="en-US"/>
          </a:p>
          <a:p>
            <a:r>
              <a:rPr lang="en-US"/>
              <a:t>COVID - Adaptability (where we could no longer go to church - we had to be innovative on how we delivered our messages) what did that lead to? FB Live/Zoom</a:t>
            </a:r>
          </a:p>
          <a:p>
            <a:endParaRPr lang="en-US"/>
          </a:p>
          <a:p>
            <a:r>
              <a:rPr lang="en-US"/>
              <a:t>We had to adapt.</a:t>
            </a:r>
          </a:p>
          <a:p>
            <a:endParaRPr lang="en-US"/>
          </a:p>
          <a:p>
            <a:r>
              <a:rPr lang="en-US"/>
              <a:t>Innovation realizes that those of us who have been in positions for more than 5 years need more than just us to keep things fresh. What if innovation looks like including those ages that are not normally represented. </a:t>
            </a:r>
          </a:p>
          <a:p>
            <a:endParaRPr lang="en-US"/>
          </a:p>
          <a:p>
            <a:r>
              <a:rPr lang="en-US"/>
              <a:t>Scholarship participants - how often do we reach back and check on them? Send them some food, gift cards and money. </a:t>
            </a:r>
          </a:p>
          <a:p>
            <a:endParaRPr lang="en-US"/>
          </a:p>
          <a:p>
            <a:r>
              <a:rPr lang="en-US"/>
              <a:t>What if once we accomplished the intentionality of our programming to include more innovative ideas that are relevant to who we are and those we serve (maternal mortality rate)</a:t>
            </a:r>
          </a:p>
          <a:p>
            <a:endParaRPr lang="en-US"/>
          </a:p>
          <a:p>
            <a:r>
              <a:rPr lang="en-US"/>
              <a:t>Nurturing relationships of those we are in service with or we serve. </a:t>
            </a:r>
          </a:p>
          <a:p>
            <a:endParaRPr lang="en-US"/>
          </a:p>
          <a:p>
            <a:r>
              <a:rPr lang="en-US"/>
              <a:t>- **Embracing Technology**:</a:t>
            </a:r>
          </a:p>
          <a:p>
            <a:r>
              <a:rPr lang="en-US"/>
              <a:t>- **Reason**: Young adults are often accustomed to digital communication and may not engage in organizations that rely heavily on in-person interactions.</a:t>
            </a:r>
          </a:p>
          <a:p>
            <a:r>
              <a:rPr lang="en-US"/>
              <a:t>- **Innovative Strategy**: Leverage technology by creating virtual events, utilizing social media for engagement, and developing an online community platform where members can connect, share ideas, and collaborate on projects.</a:t>
            </a:r>
          </a:p>
          <a:p>
            <a:endParaRPr lang="en-US"/>
          </a:p>
          <a:p>
            <a:r>
              <a:rPr lang="en-US"/>
              <a:t>- **Relevance of Activities**:</a:t>
            </a:r>
          </a:p>
          <a:p>
            <a:r>
              <a:rPr lang="en-US"/>
              <a:t>- **Reason**: If the society’s activities do not address contemporary issues that matter to young people, they may feel disconnected.</a:t>
            </a:r>
          </a:p>
          <a:p>
            <a:r>
              <a:rPr lang="en-US"/>
              <a:t>- **Innovative Strategy**: Innovate programming by incorporating topics like mental health, climate change, or social justice into mission work. Organize workshops, discussions, or service projects that align with these interests, making participation more appealing.</a:t>
            </a:r>
          </a:p>
          <a:p>
            <a:endParaRPr lang="en-US"/>
          </a:p>
          <a:p>
            <a:r>
              <a:rPr lang="en-US"/>
              <a:t>- **Flexible Structures**:</a:t>
            </a:r>
          </a:p>
          <a:p>
            <a:r>
              <a:rPr lang="en-US"/>
              <a:t>- **Reason**: Rigid organizational structures can deter young adults who prefer collaborative and dynamic environments.</a:t>
            </a:r>
          </a:p>
          <a:p>
            <a:endParaRPr lang="en-US"/>
          </a:p>
          <a:p>
            <a:r>
              <a:rPr lang="en-US"/>
              <a:t>- **Innovative Strategy**: Introduce flexible, project-based initiatives that allow young members to take the lead on specific topics or projects. This approach can empower them to contribute meaningfully while fostering their leadership skills.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**Mentorship Programs**:</a:t>
            </a:r>
          </a:p>
          <a:p>
            <a:r>
              <a:rPr lang="en-US"/>
              <a:t>- **Reason**: Young adults may feel disconnected from the wisdom and experience of older members if there are no formal mentorship opportunities.</a:t>
            </a:r>
          </a:p>
          <a:p>
            <a:endParaRPr lang="en-US"/>
          </a:p>
          <a:p>
            <a:r>
              <a:rPr lang="en-US"/>
              <a:t>We were discussing earlier how most of our foremothers really believed in not only advocating for the children and Young Adults. If we are truly missionaries and love/celebrate our foremothers like Helena B. Cobb who developed a school for the education of youth. Are we living in our purpose? Are we living in our true mission?</a:t>
            </a:r>
          </a:p>
          <a:p>
            <a:endParaRPr lang="en-US"/>
          </a:p>
          <a:p>
            <a:r>
              <a:rPr lang="en-US"/>
              <a:t>How can we build relationships, when we do not even know our members. </a:t>
            </a:r>
          </a:p>
          <a:p>
            <a:endParaRPr lang="en-US"/>
          </a:p>
          <a:p>
            <a:r>
              <a:rPr lang="en-US"/>
              <a:t>- **Intergenerational Strategy**: Establish structured mentorship programs that pair younger members with seasoned leaders. This relationship can provide guidance, support, and a sense of belonging, helping younger members feel valued and engaged.</a:t>
            </a:r>
          </a:p>
          <a:p>
            <a:endParaRPr lang="en-US"/>
          </a:p>
          <a:p>
            <a:r>
              <a:rPr lang="en-US"/>
              <a:t>- **Collaborative Projects**:</a:t>
            </a:r>
          </a:p>
          <a:p>
            <a:r>
              <a:rPr lang="en-US"/>
              <a:t>- **Reason**: A lack of collaboration between different age groups can create a divide, making young adults feel alienated.</a:t>
            </a:r>
          </a:p>
          <a:p>
            <a:endParaRPr lang="en-US"/>
          </a:p>
          <a:p>
            <a:r>
              <a:rPr lang="en-US"/>
              <a:t>- **Intergenerational Strategy**: Service Projects:</a:t>
            </a:r>
          </a:p>
          <a:p>
            <a:r>
              <a:rPr lang="en-US"/>
              <a:t>How many do we do?</a:t>
            </a:r>
          </a:p>
          <a:p>
            <a:r>
              <a:rPr lang="en-US"/>
              <a:t>How many of us include them on the front end to help plan and participate?</a:t>
            </a:r>
          </a:p>
          <a:p>
            <a:r>
              <a:rPr lang="en-US"/>
              <a:t>Create intergenerational committees or task forces that work on community service projects, allowing members of all ages to collaborate, share perspectives, and learn from one another. This fosters a sense of unity and purpose.   </a:t>
            </a:r>
          </a:p>
          <a:p>
            <a:endParaRPr lang="en-US"/>
          </a:p>
          <a:p>
            <a:r>
              <a:rPr lang="en-US"/>
              <a:t>- **Feedback Mechanisms**:</a:t>
            </a:r>
          </a:p>
          <a:p>
            <a:r>
              <a:rPr lang="en-US"/>
              <a:t>- **Reason**: Young adults may feel their voices are not heard, leading to disengagement.</a:t>
            </a:r>
          </a:p>
          <a:p>
            <a:r>
              <a:rPr lang="en-US"/>
              <a:t>- **Intergenerational Strategy**: Implement regular feedback mechanisms, such as suggestion boxes or open forums, where young adults can share their thoughts on programming and initiatives. Actively incorporating their feedback can demonstrate that their contributions are valued and can lead to changes that enhance engagement.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sp>
        <p:nvSpPr>
          <p:cNvPr id="2" name="Freeform 2"/>
          <p:cNvSpPr/>
          <p:nvPr/>
        </p:nvSpPr>
        <p:spPr>
          <a:xfrm>
            <a:off x="10106972" y="1218705"/>
            <a:ext cx="8697850" cy="5327433"/>
          </a:xfrm>
          <a:custGeom>
            <a:avLst/>
            <a:gdLst/>
            <a:ahLst/>
            <a:cxnLst/>
            <a:rect l="l" t="t" r="r" b="b"/>
            <a:pathLst>
              <a:path w="8697850" h="5327433">
                <a:moveTo>
                  <a:pt x="0" y="0"/>
                </a:moveTo>
                <a:lnTo>
                  <a:pt x="8697850" y="0"/>
                </a:lnTo>
                <a:lnTo>
                  <a:pt x="8697850" y="5327433"/>
                </a:lnTo>
                <a:lnTo>
                  <a:pt x="0" y="53274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1360721">
            <a:off x="-504674" y="-659550"/>
            <a:ext cx="5245048" cy="3376500"/>
          </a:xfrm>
          <a:custGeom>
            <a:avLst/>
            <a:gdLst/>
            <a:ahLst/>
            <a:cxnLst/>
            <a:rect l="l" t="t" r="r" b="b"/>
            <a:pathLst>
              <a:path w="5245048" h="3376500">
                <a:moveTo>
                  <a:pt x="0" y="0"/>
                </a:moveTo>
                <a:lnTo>
                  <a:pt x="5245048" y="0"/>
                </a:lnTo>
                <a:lnTo>
                  <a:pt x="5245048" y="3376500"/>
                </a:lnTo>
                <a:lnTo>
                  <a:pt x="0" y="3376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087544" y="454101"/>
            <a:ext cx="11194516" cy="6856641"/>
          </a:xfrm>
          <a:custGeom>
            <a:avLst/>
            <a:gdLst/>
            <a:ahLst/>
            <a:cxnLst/>
            <a:rect l="l" t="t" r="r" b="b"/>
            <a:pathLst>
              <a:path w="11194516" h="6856641">
                <a:moveTo>
                  <a:pt x="0" y="0"/>
                </a:moveTo>
                <a:lnTo>
                  <a:pt x="11194516" y="0"/>
                </a:lnTo>
                <a:lnTo>
                  <a:pt x="11194516" y="6856641"/>
                </a:lnTo>
                <a:lnTo>
                  <a:pt x="0" y="68566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1360721">
            <a:off x="11970521" y="-1326310"/>
            <a:ext cx="5245048" cy="3376500"/>
          </a:xfrm>
          <a:custGeom>
            <a:avLst/>
            <a:gdLst/>
            <a:ahLst/>
            <a:cxnLst/>
            <a:rect l="l" t="t" r="r" b="b"/>
            <a:pathLst>
              <a:path w="5245048" h="3376500">
                <a:moveTo>
                  <a:pt x="0" y="0"/>
                </a:moveTo>
                <a:lnTo>
                  <a:pt x="5245047" y="0"/>
                </a:lnTo>
                <a:lnTo>
                  <a:pt x="5245047" y="3376500"/>
                </a:lnTo>
                <a:lnTo>
                  <a:pt x="0" y="3376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1360721">
            <a:off x="12430301" y="6595538"/>
            <a:ext cx="5245048" cy="3376500"/>
          </a:xfrm>
          <a:custGeom>
            <a:avLst/>
            <a:gdLst/>
            <a:ahLst/>
            <a:cxnLst/>
            <a:rect l="l" t="t" r="r" b="b"/>
            <a:pathLst>
              <a:path w="5245048" h="3376500">
                <a:moveTo>
                  <a:pt x="0" y="0"/>
                </a:moveTo>
                <a:lnTo>
                  <a:pt x="5245048" y="0"/>
                </a:lnTo>
                <a:lnTo>
                  <a:pt x="5245048" y="3376499"/>
                </a:lnTo>
                <a:lnTo>
                  <a:pt x="0" y="3376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5548444">
            <a:off x="9631735" y="5386478"/>
            <a:ext cx="1456749" cy="3184152"/>
          </a:xfrm>
          <a:custGeom>
            <a:avLst/>
            <a:gdLst/>
            <a:ahLst/>
            <a:cxnLst/>
            <a:rect l="l" t="t" r="r" b="b"/>
            <a:pathLst>
              <a:path w="1456749" h="3184152">
                <a:moveTo>
                  <a:pt x="0" y="0"/>
                </a:moveTo>
                <a:lnTo>
                  <a:pt x="1456750" y="0"/>
                </a:lnTo>
                <a:lnTo>
                  <a:pt x="1456750" y="3184152"/>
                </a:lnTo>
                <a:lnTo>
                  <a:pt x="0" y="3184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rot="-181529">
            <a:off x="837287" y="4295387"/>
            <a:ext cx="8050450" cy="1675461"/>
          </a:xfrm>
          <a:prstGeom prst="rect">
            <a:avLst/>
          </a:prstGeom>
        </p:spPr>
        <p:txBody>
          <a:bodyPr lIns="0" tIns="0" rIns="0" bIns="0" rtlCol="0" anchor="t">
            <a:spAutoFit/>
          </a:bodyPr>
          <a:lstStyle/>
          <a:p>
            <a:pPr algn="ctr">
              <a:lnSpc>
                <a:spcPts val="6064"/>
              </a:lnSpc>
            </a:pPr>
            <a:r>
              <a:rPr lang="en-US" sz="8663">
                <a:solidFill>
                  <a:srgbClr val="FFFFFF"/>
                </a:solidFill>
                <a:latin typeface="Porcelain"/>
                <a:ea typeface="Porcelain"/>
                <a:cs typeface="Porcelain"/>
                <a:sym typeface="Porcelain"/>
              </a:rPr>
              <a:t>Intentional Actions for Intergenerational Change</a:t>
            </a:r>
          </a:p>
        </p:txBody>
      </p:sp>
      <p:sp>
        <p:nvSpPr>
          <p:cNvPr id="9" name="TextBox 9"/>
          <p:cNvSpPr txBox="1"/>
          <p:nvPr/>
        </p:nvSpPr>
        <p:spPr>
          <a:xfrm rot="-181529">
            <a:off x="665243" y="1707233"/>
            <a:ext cx="8409115" cy="2860962"/>
          </a:xfrm>
          <a:prstGeom prst="rect">
            <a:avLst/>
          </a:prstGeom>
        </p:spPr>
        <p:txBody>
          <a:bodyPr lIns="0" tIns="0" rIns="0" bIns="0" rtlCol="0" anchor="t">
            <a:spAutoFit/>
          </a:bodyPr>
          <a:lstStyle/>
          <a:p>
            <a:pPr algn="ctr">
              <a:lnSpc>
                <a:spcPts val="10328"/>
              </a:lnSpc>
            </a:pPr>
            <a:r>
              <a:rPr lang="en-US" sz="14754" dirty="0">
                <a:solidFill>
                  <a:srgbClr val="FFFFFF"/>
                </a:solidFill>
                <a:latin typeface="Porcelain"/>
                <a:ea typeface="Porcelain"/>
                <a:cs typeface="Porcelain"/>
                <a:sym typeface="Porcelain"/>
              </a:rPr>
              <a:t>Inspiring Innovation:</a:t>
            </a:r>
          </a:p>
        </p:txBody>
      </p:sp>
      <p:sp>
        <p:nvSpPr>
          <p:cNvPr id="10" name="TextBox 10"/>
          <p:cNvSpPr txBox="1"/>
          <p:nvPr/>
        </p:nvSpPr>
        <p:spPr>
          <a:xfrm>
            <a:off x="5443230" y="8698230"/>
            <a:ext cx="6966224" cy="1167765"/>
          </a:xfrm>
          <a:prstGeom prst="rect">
            <a:avLst/>
          </a:prstGeom>
        </p:spPr>
        <p:txBody>
          <a:bodyPr lIns="0" tIns="0" rIns="0" bIns="0" rtlCol="0" anchor="t">
            <a:spAutoFit/>
          </a:bodyPr>
          <a:lstStyle/>
          <a:p>
            <a:pPr algn="ctr">
              <a:lnSpc>
                <a:spcPts val="4620"/>
              </a:lnSpc>
            </a:pPr>
            <a:r>
              <a:rPr lang="en-US" sz="4200" spc="126">
                <a:solidFill>
                  <a:srgbClr val="000000"/>
                </a:solidFill>
                <a:latin typeface="Shrikhand"/>
                <a:ea typeface="Shrikhand"/>
                <a:cs typeface="Shrikhand"/>
                <a:sym typeface="Shrikhand"/>
              </a:rPr>
              <a:t>Tiffanie R. Thompson</a:t>
            </a:r>
          </a:p>
          <a:p>
            <a:pPr algn="ctr">
              <a:lnSpc>
                <a:spcPts val="4620"/>
              </a:lnSpc>
            </a:pPr>
            <a:r>
              <a:rPr lang="en-US" sz="4200" spc="126">
                <a:solidFill>
                  <a:srgbClr val="000000"/>
                </a:solidFill>
                <a:latin typeface="Shrikhand"/>
                <a:ea typeface="Shrikhand"/>
                <a:cs typeface="Shrikhand"/>
                <a:sym typeface="Shrikhand"/>
              </a:rPr>
              <a:t>Toya S.A. McQueen</a:t>
            </a:r>
          </a:p>
        </p:txBody>
      </p:sp>
      <p:sp>
        <p:nvSpPr>
          <p:cNvPr id="11" name="TextBox 11"/>
          <p:cNvSpPr txBox="1"/>
          <p:nvPr/>
        </p:nvSpPr>
        <p:spPr>
          <a:xfrm rot="-181529">
            <a:off x="11091240" y="2600837"/>
            <a:ext cx="6744395" cy="2848521"/>
          </a:xfrm>
          <a:prstGeom prst="rect">
            <a:avLst/>
          </a:prstGeom>
        </p:spPr>
        <p:txBody>
          <a:bodyPr lIns="0" tIns="0" rIns="0" bIns="0" rtlCol="0" anchor="t">
            <a:spAutoFit/>
          </a:bodyPr>
          <a:lstStyle/>
          <a:p>
            <a:pPr algn="ctr">
              <a:lnSpc>
                <a:spcPts val="4380"/>
              </a:lnSpc>
            </a:pPr>
            <a:r>
              <a:rPr lang="en-US" sz="6257">
                <a:solidFill>
                  <a:srgbClr val="FFFFFF"/>
                </a:solidFill>
                <a:latin typeface="Porcelain"/>
                <a:ea typeface="Porcelain"/>
                <a:cs typeface="Porcelain"/>
                <a:sym typeface="Porcelain"/>
              </a:rPr>
              <a:t>Facing Now: Making Good Trouble. 3 ideas from the Young Adult Perspective on what we should be incorporating in our societies. </a:t>
            </a:r>
          </a:p>
        </p:txBody>
      </p:sp>
      <p:sp>
        <p:nvSpPr>
          <p:cNvPr id="12" name="Freeform 12"/>
          <p:cNvSpPr/>
          <p:nvPr/>
        </p:nvSpPr>
        <p:spPr>
          <a:xfrm rot="5250677">
            <a:off x="9171787" y="-249411"/>
            <a:ext cx="1456749" cy="3184152"/>
          </a:xfrm>
          <a:custGeom>
            <a:avLst/>
            <a:gdLst/>
            <a:ahLst/>
            <a:cxnLst/>
            <a:rect l="l" t="t" r="r" b="b"/>
            <a:pathLst>
              <a:path w="1456749" h="3184152">
                <a:moveTo>
                  <a:pt x="0" y="0"/>
                </a:moveTo>
                <a:lnTo>
                  <a:pt x="1456749" y="0"/>
                </a:lnTo>
                <a:lnTo>
                  <a:pt x="1456749" y="3184151"/>
                </a:lnTo>
                <a:lnTo>
                  <a:pt x="0" y="31841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rot="-1360721">
            <a:off x="-841502" y="6505974"/>
            <a:ext cx="5245048" cy="3376500"/>
          </a:xfrm>
          <a:custGeom>
            <a:avLst/>
            <a:gdLst/>
            <a:ahLst/>
            <a:cxnLst/>
            <a:rect l="l" t="t" r="r" b="b"/>
            <a:pathLst>
              <a:path w="5245048" h="3376500">
                <a:moveTo>
                  <a:pt x="0" y="0"/>
                </a:moveTo>
                <a:lnTo>
                  <a:pt x="5245048" y="0"/>
                </a:lnTo>
                <a:lnTo>
                  <a:pt x="5245048" y="3376499"/>
                </a:lnTo>
                <a:lnTo>
                  <a:pt x="0" y="3376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Freeform 2"/>
          <p:cNvSpPr/>
          <p:nvPr/>
        </p:nvSpPr>
        <p:spPr>
          <a:xfrm>
            <a:off x="15124472" y="1028700"/>
            <a:ext cx="3813702" cy="3279784"/>
          </a:xfrm>
          <a:custGeom>
            <a:avLst/>
            <a:gdLst/>
            <a:ahLst/>
            <a:cxnLst/>
            <a:rect l="l" t="t" r="r" b="b"/>
            <a:pathLst>
              <a:path w="3813702" h="3279784">
                <a:moveTo>
                  <a:pt x="0" y="0"/>
                </a:moveTo>
                <a:lnTo>
                  <a:pt x="3813702" y="0"/>
                </a:lnTo>
                <a:lnTo>
                  <a:pt x="3813702" y="3279784"/>
                </a:lnTo>
                <a:lnTo>
                  <a:pt x="0" y="32797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4545588" y="734639"/>
            <a:ext cx="8817721" cy="8817721"/>
            <a:chOff x="0" y="0"/>
            <a:chExt cx="11756962" cy="11756962"/>
          </a:xfrm>
        </p:grpSpPr>
        <p:sp>
          <p:nvSpPr>
            <p:cNvPr id="4" name="Freeform 4"/>
            <p:cNvSpPr/>
            <p:nvPr/>
          </p:nvSpPr>
          <p:spPr>
            <a:xfrm>
              <a:off x="0" y="0"/>
              <a:ext cx="11756962" cy="11756962"/>
            </a:xfrm>
            <a:custGeom>
              <a:avLst/>
              <a:gdLst/>
              <a:ahLst/>
              <a:cxnLst/>
              <a:rect l="l" t="t" r="r" b="b"/>
              <a:pathLst>
                <a:path w="11756962" h="11756962">
                  <a:moveTo>
                    <a:pt x="0" y="0"/>
                  </a:moveTo>
                  <a:lnTo>
                    <a:pt x="11756962" y="0"/>
                  </a:lnTo>
                  <a:lnTo>
                    <a:pt x="11756962" y="11756962"/>
                  </a:lnTo>
                  <a:lnTo>
                    <a:pt x="0" y="117569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5" name="Freeform 5"/>
          <p:cNvSpPr/>
          <p:nvPr/>
        </p:nvSpPr>
        <p:spPr>
          <a:xfrm rot="-2395458">
            <a:off x="-475248" y="187201"/>
            <a:ext cx="3813702" cy="3279784"/>
          </a:xfrm>
          <a:custGeom>
            <a:avLst/>
            <a:gdLst/>
            <a:ahLst/>
            <a:cxnLst/>
            <a:rect l="l" t="t" r="r" b="b"/>
            <a:pathLst>
              <a:path w="3813702" h="3279784">
                <a:moveTo>
                  <a:pt x="0" y="0"/>
                </a:moveTo>
                <a:lnTo>
                  <a:pt x="3813702" y="0"/>
                </a:lnTo>
                <a:lnTo>
                  <a:pt x="3813702" y="3279784"/>
                </a:lnTo>
                <a:lnTo>
                  <a:pt x="0" y="32797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504663">
            <a:off x="13445598" y="5978516"/>
            <a:ext cx="3813702" cy="3279784"/>
          </a:xfrm>
          <a:custGeom>
            <a:avLst/>
            <a:gdLst/>
            <a:ahLst/>
            <a:cxnLst/>
            <a:rect l="l" t="t" r="r" b="b"/>
            <a:pathLst>
              <a:path w="3813702" h="3279784">
                <a:moveTo>
                  <a:pt x="0" y="0"/>
                </a:moveTo>
                <a:lnTo>
                  <a:pt x="3813702" y="0"/>
                </a:lnTo>
                <a:lnTo>
                  <a:pt x="3813702" y="3279784"/>
                </a:lnTo>
                <a:lnTo>
                  <a:pt x="0" y="32797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504663">
            <a:off x="515312" y="5477452"/>
            <a:ext cx="3813702" cy="3279784"/>
          </a:xfrm>
          <a:custGeom>
            <a:avLst/>
            <a:gdLst/>
            <a:ahLst/>
            <a:cxnLst/>
            <a:rect l="l" t="t" r="r" b="b"/>
            <a:pathLst>
              <a:path w="3813702" h="3279784">
                <a:moveTo>
                  <a:pt x="0" y="0"/>
                </a:moveTo>
                <a:lnTo>
                  <a:pt x="3813702" y="0"/>
                </a:lnTo>
                <a:lnTo>
                  <a:pt x="3813702" y="3279784"/>
                </a:lnTo>
                <a:lnTo>
                  <a:pt x="0" y="32797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sp>
        <p:nvSpPr>
          <p:cNvPr id="2" name="Freeform 2"/>
          <p:cNvSpPr/>
          <p:nvPr/>
        </p:nvSpPr>
        <p:spPr>
          <a:xfrm>
            <a:off x="11347663" y="8135405"/>
            <a:ext cx="6130248" cy="1471260"/>
          </a:xfrm>
          <a:custGeom>
            <a:avLst/>
            <a:gdLst/>
            <a:ahLst/>
            <a:cxnLst/>
            <a:rect l="l" t="t" r="r" b="b"/>
            <a:pathLst>
              <a:path w="6130248" h="1471260">
                <a:moveTo>
                  <a:pt x="0" y="0"/>
                </a:moveTo>
                <a:lnTo>
                  <a:pt x="6130248" y="0"/>
                </a:lnTo>
                <a:lnTo>
                  <a:pt x="6130248" y="1471260"/>
                </a:lnTo>
                <a:lnTo>
                  <a:pt x="0" y="1471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0577354" y="656593"/>
            <a:ext cx="7041469" cy="704146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a:ln w="38100" cap="sq">
              <a:solidFill>
                <a:srgbClr val="5A3114"/>
              </a:solidFill>
              <a:prstDash val="solid"/>
              <a:miter/>
            </a:ln>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2799202" y="1173241"/>
            <a:ext cx="2597772" cy="2882410"/>
          </a:xfrm>
          <a:custGeom>
            <a:avLst/>
            <a:gdLst/>
            <a:ahLst/>
            <a:cxnLst/>
            <a:rect l="l" t="t" r="r" b="b"/>
            <a:pathLst>
              <a:path w="2597772" h="2882410">
                <a:moveTo>
                  <a:pt x="0" y="0"/>
                </a:moveTo>
                <a:lnTo>
                  <a:pt x="2597772" y="0"/>
                </a:lnTo>
                <a:lnTo>
                  <a:pt x="2597772" y="2882409"/>
                </a:lnTo>
                <a:lnTo>
                  <a:pt x="0" y="28824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11978825" y="4634527"/>
            <a:ext cx="8098623" cy="1949529"/>
          </a:xfrm>
          <a:prstGeom prst="rect">
            <a:avLst/>
          </a:prstGeom>
        </p:spPr>
        <p:txBody>
          <a:bodyPr lIns="0" tIns="0" rIns="0" bIns="0" rtlCol="0" anchor="t">
            <a:spAutoFit/>
          </a:bodyPr>
          <a:lstStyle/>
          <a:p>
            <a:pPr algn="l">
              <a:lnSpc>
                <a:spcPts val="7000"/>
              </a:lnSpc>
            </a:pPr>
            <a:r>
              <a:rPr lang="en-US" sz="10001">
                <a:solidFill>
                  <a:srgbClr val="FFFFFF"/>
                </a:solidFill>
                <a:latin typeface="Porcelain"/>
                <a:ea typeface="Porcelain"/>
                <a:cs typeface="Porcelain"/>
                <a:sym typeface="Porcelain"/>
              </a:rPr>
              <a:t>Intentional</a:t>
            </a:r>
          </a:p>
          <a:p>
            <a:pPr algn="l">
              <a:lnSpc>
                <a:spcPts val="7000"/>
              </a:lnSpc>
            </a:pPr>
            <a:r>
              <a:rPr lang="en-US" sz="10001">
                <a:solidFill>
                  <a:srgbClr val="FFFFFF"/>
                </a:solidFill>
                <a:latin typeface="Porcelain"/>
                <a:ea typeface="Porcelain"/>
                <a:cs typeface="Porcelain"/>
                <a:sym typeface="Porcelain"/>
              </a:rPr>
              <a:t>Engagement </a:t>
            </a:r>
          </a:p>
        </p:txBody>
      </p:sp>
      <p:sp>
        <p:nvSpPr>
          <p:cNvPr id="8" name="TextBox 8"/>
          <p:cNvSpPr txBox="1"/>
          <p:nvPr/>
        </p:nvSpPr>
        <p:spPr>
          <a:xfrm>
            <a:off x="1028700" y="2337658"/>
            <a:ext cx="7783167" cy="5636260"/>
          </a:xfrm>
          <a:prstGeom prst="rect">
            <a:avLst/>
          </a:prstGeom>
        </p:spPr>
        <p:txBody>
          <a:bodyPr lIns="0" tIns="0" rIns="0" bIns="0" rtlCol="0" anchor="t">
            <a:spAutoFit/>
          </a:bodyPr>
          <a:lstStyle/>
          <a:p>
            <a:pPr algn="l">
              <a:lnSpc>
                <a:spcPts val="6439"/>
              </a:lnSpc>
            </a:pPr>
            <a:r>
              <a:rPr lang="en-US" sz="4599" b="1" spc="137">
                <a:solidFill>
                  <a:srgbClr val="000000"/>
                </a:solidFill>
                <a:latin typeface="Nunito Bold"/>
                <a:ea typeface="Nunito Bold"/>
                <a:cs typeface="Nunito Bold"/>
                <a:sym typeface="Nunito Bold"/>
              </a:rPr>
              <a:t>Proverbs 21:5 ESV</a:t>
            </a:r>
          </a:p>
          <a:p>
            <a:pPr algn="l">
              <a:lnSpc>
                <a:spcPts val="6439"/>
              </a:lnSpc>
            </a:pPr>
            <a:endParaRPr lang="en-US" sz="4599" b="1" spc="137">
              <a:solidFill>
                <a:srgbClr val="000000"/>
              </a:solidFill>
              <a:latin typeface="Nunito Bold"/>
              <a:ea typeface="Nunito Bold"/>
              <a:cs typeface="Nunito Bold"/>
              <a:sym typeface="Nunito Bold"/>
            </a:endParaRPr>
          </a:p>
          <a:p>
            <a:pPr marL="993138" lvl="1" indent="-496569" algn="l">
              <a:lnSpc>
                <a:spcPts val="6439"/>
              </a:lnSpc>
              <a:buFont typeface="Arial"/>
              <a:buChar char="•"/>
            </a:pPr>
            <a:r>
              <a:rPr lang="en-US" sz="4599" b="1" spc="137">
                <a:solidFill>
                  <a:srgbClr val="000000"/>
                </a:solidFill>
                <a:latin typeface="Nunito Bold"/>
                <a:ea typeface="Nunito Bold"/>
                <a:cs typeface="Nunito Bold"/>
                <a:sym typeface="Nunito Bold"/>
              </a:rPr>
              <a:t>Understanding Needs and Interests.</a:t>
            </a:r>
          </a:p>
          <a:p>
            <a:pPr marL="993138" lvl="1" indent="-496569" algn="l">
              <a:lnSpc>
                <a:spcPts val="6439"/>
              </a:lnSpc>
              <a:buFont typeface="Arial"/>
              <a:buChar char="•"/>
            </a:pPr>
            <a:r>
              <a:rPr lang="en-US" sz="4599" b="1" spc="137">
                <a:solidFill>
                  <a:srgbClr val="000000"/>
                </a:solidFill>
                <a:latin typeface="Nunito Bold"/>
                <a:ea typeface="Nunito Bold"/>
                <a:cs typeface="Nunito Bold"/>
                <a:sym typeface="Nunito Bold"/>
              </a:rPr>
              <a:t>Targeted Outreach.</a:t>
            </a:r>
          </a:p>
          <a:p>
            <a:pPr marL="993138" lvl="1" indent="-496569" algn="l">
              <a:lnSpc>
                <a:spcPts val="6439"/>
              </a:lnSpc>
              <a:buFont typeface="Arial"/>
              <a:buChar char="•"/>
            </a:pPr>
            <a:r>
              <a:rPr lang="en-US" sz="4599" b="1" spc="137">
                <a:solidFill>
                  <a:srgbClr val="000000"/>
                </a:solidFill>
                <a:latin typeface="Nunito Bold"/>
                <a:ea typeface="Nunito Bold"/>
                <a:cs typeface="Nunito Bold"/>
                <a:sym typeface="Nunito Bold"/>
              </a:rPr>
              <a:t>Creating a Welcoming Environment. </a:t>
            </a:r>
          </a:p>
        </p:txBody>
      </p:sp>
      <p:sp>
        <p:nvSpPr>
          <p:cNvPr id="9" name="Freeform 9"/>
          <p:cNvSpPr/>
          <p:nvPr/>
        </p:nvSpPr>
        <p:spPr>
          <a:xfrm>
            <a:off x="4648286" y="0"/>
            <a:ext cx="6130248" cy="1471260"/>
          </a:xfrm>
          <a:custGeom>
            <a:avLst/>
            <a:gdLst/>
            <a:ahLst/>
            <a:cxnLst/>
            <a:rect l="l" t="t" r="r" b="b"/>
            <a:pathLst>
              <a:path w="6130248" h="1471260">
                <a:moveTo>
                  <a:pt x="0" y="0"/>
                </a:moveTo>
                <a:lnTo>
                  <a:pt x="6130248" y="0"/>
                </a:lnTo>
                <a:lnTo>
                  <a:pt x="6130248" y="1471260"/>
                </a:lnTo>
                <a:lnTo>
                  <a:pt x="0" y="1471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Freeform 2"/>
          <p:cNvSpPr/>
          <p:nvPr/>
        </p:nvSpPr>
        <p:spPr>
          <a:xfrm>
            <a:off x="11347663" y="8135405"/>
            <a:ext cx="6130248" cy="1471260"/>
          </a:xfrm>
          <a:custGeom>
            <a:avLst/>
            <a:gdLst/>
            <a:ahLst/>
            <a:cxnLst/>
            <a:rect l="l" t="t" r="r" b="b"/>
            <a:pathLst>
              <a:path w="6130248" h="1471260">
                <a:moveTo>
                  <a:pt x="0" y="0"/>
                </a:moveTo>
                <a:lnTo>
                  <a:pt x="6130248" y="0"/>
                </a:lnTo>
                <a:lnTo>
                  <a:pt x="6130248" y="1471260"/>
                </a:lnTo>
                <a:lnTo>
                  <a:pt x="0" y="1471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0606766" y="805950"/>
            <a:ext cx="7041469" cy="704146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a:ln w="38100" cap="sq">
              <a:solidFill>
                <a:srgbClr val="5A3114"/>
              </a:solidFill>
              <a:prstDash val="solid"/>
              <a:miter/>
            </a:ln>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2941453" y="1502760"/>
            <a:ext cx="2372096" cy="2823924"/>
          </a:xfrm>
          <a:custGeom>
            <a:avLst/>
            <a:gdLst/>
            <a:ahLst/>
            <a:cxnLst/>
            <a:rect l="l" t="t" r="r" b="b"/>
            <a:pathLst>
              <a:path w="2372096" h="2823924">
                <a:moveTo>
                  <a:pt x="0" y="0"/>
                </a:moveTo>
                <a:lnTo>
                  <a:pt x="2372096" y="0"/>
                </a:lnTo>
                <a:lnTo>
                  <a:pt x="2372096" y="2823925"/>
                </a:lnTo>
                <a:lnTo>
                  <a:pt x="0" y="28239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10189377" y="4687728"/>
            <a:ext cx="8098623" cy="2235256"/>
          </a:xfrm>
          <a:prstGeom prst="rect">
            <a:avLst/>
          </a:prstGeom>
        </p:spPr>
        <p:txBody>
          <a:bodyPr lIns="0" tIns="0" rIns="0" bIns="0" rtlCol="0" anchor="t">
            <a:spAutoFit/>
          </a:bodyPr>
          <a:lstStyle/>
          <a:p>
            <a:pPr algn="ctr">
              <a:lnSpc>
                <a:spcPts val="8050"/>
              </a:lnSpc>
            </a:pPr>
            <a:r>
              <a:rPr lang="en-US" sz="11500">
                <a:solidFill>
                  <a:srgbClr val="FFFFFF"/>
                </a:solidFill>
                <a:latin typeface="Porcelain"/>
                <a:ea typeface="Porcelain"/>
                <a:cs typeface="Porcelain"/>
                <a:sym typeface="Porcelain"/>
              </a:rPr>
              <a:t>Innovative </a:t>
            </a:r>
          </a:p>
          <a:p>
            <a:pPr algn="ctr">
              <a:lnSpc>
                <a:spcPts val="8050"/>
              </a:lnSpc>
            </a:pPr>
            <a:r>
              <a:rPr lang="en-US" sz="11500">
                <a:solidFill>
                  <a:srgbClr val="FFFFFF"/>
                </a:solidFill>
                <a:latin typeface="Porcelain"/>
                <a:ea typeface="Porcelain"/>
                <a:cs typeface="Porcelain"/>
                <a:sym typeface="Porcelain"/>
              </a:rPr>
              <a:t>Approaches</a:t>
            </a:r>
          </a:p>
        </p:txBody>
      </p:sp>
      <p:sp>
        <p:nvSpPr>
          <p:cNvPr id="8" name="TextBox 8"/>
          <p:cNvSpPr txBox="1"/>
          <p:nvPr/>
        </p:nvSpPr>
        <p:spPr>
          <a:xfrm>
            <a:off x="1602411" y="3300314"/>
            <a:ext cx="7783167" cy="8722995"/>
          </a:xfrm>
          <a:prstGeom prst="rect">
            <a:avLst/>
          </a:prstGeom>
        </p:spPr>
        <p:txBody>
          <a:bodyPr lIns="0" tIns="0" rIns="0" bIns="0" rtlCol="0" anchor="t">
            <a:spAutoFit/>
          </a:bodyPr>
          <a:lstStyle/>
          <a:p>
            <a:pPr algn="l">
              <a:lnSpc>
                <a:spcPts val="6579"/>
              </a:lnSpc>
            </a:pPr>
            <a:r>
              <a:rPr lang="en-US" sz="4699" spc="140">
                <a:solidFill>
                  <a:srgbClr val="000000"/>
                </a:solidFill>
                <a:latin typeface="Nunito"/>
                <a:ea typeface="Nunito"/>
                <a:cs typeface="Nunito"/>
                <a:sym typeface="Nunito"/>
              </a:rPr>
              <a:t> </a:t>
            </a:r>
            <a:r>
              <a:rPr lang="en-US" sz="4699" b="1" spc="140">
                <a:solidFill>
                  <a:srgbClr val="000000"/>
                </a:solidFill>
                <a:latin typeface="Nunito Bold"/>
                <a:ea typeface="Nunito Bold"/>
                <a:cs typeface="Nunito Bold"/>
                <a:sym typeface="Nunito Bold"/>
              </a:rPr>
              <a:t>Mark 2:21-22 ESV</a:t>
            </a:r>
          </a:p>
          <a:p>
            <a:pPr algn="l">
              <a:lnSpc>
                <a:spcPts val="6579"/>
              </a:lnSpc>
            </a:pPr>
            <a:endParaRPr lang="en-US" sz="4699" b="1" spc="140">
              <a:solidFill>
                <a:srgbClr val="000000"/>
              </a:solidFill>
              <a:latin typeface="Nunito Bold"/>
              <a:ea typeface="Nunito Bold"/>
              <a:cs typeface="Nunito Bold"/>
              <a:sym typeface="Nunito Bold"/>
            </a:endParaRPr>
          </a:p>
          <a:p>
            <a:pPr marL="1014727" lvl="1" indent="-507364" algn="l">
              <a:lnSpc>
                <a:spcPts val="6579"/>
              </a:lnSpc>
              <a:buFont typeface="Arial"/>
              <a:buChar char="•"/>
            </a:pPr>
            <a:r>
              <a:rPr lang="en-US" sz="4699" b="1" spc="140">
                <a:solidFill>
                  <a:srgbClr val="000000"/>
                </a:solidFill>
                <a:latin typeface="Nunito Bold"/>
                <a:ea typeface="Nunito Bold"/>
                <a:cs typeface="Nunito Bold"/>
                <a:sym typeface="Nunito Bold"/>
              </a:rPr>
              <a:t>Embracing Technology</a:t>
            </a:r>
          </a:p>
          <a:p>
            <a:pPr marL="1014727" lvl="1" indent="-507364" algn="l">
              <a:lnSpc>
                <a:spcPts val="6579"/>
              </a:lnSpc>
              <a:buFont typeface="Arial"/>
              <a:buChar char="•"/>
            </a:pPr>
            <a:r>
              <a:rPr lang="en-US" sz="4699" b="1" spc="140">
                <a:solidFill>
                  <a:srgbClr val="000000"/>
                </a:solidFill>
                <a:latin typeface="Nunito Bold"/>
                <a:ea typeface="Nunito Bold"/>
                <a:cs typeface="Nunito Bold"/>
                <a:sym typeface="Nunito Bold"/>
              </a:rPr>
              <a:t>Innovative Strategy</a:t>
            </a:r>
          </a:p>
          <a:p>
            <a:pPr marL="1014727" lvl="1" indent="-507364" algn="l">
              <a:lnSpc>
                <a:spcPts val="6579"/>
              </a:lnSpc>
              <a:buFont typeface="Arial"/>
              <a:buChar char="•"/>
            </a:pPr>
            <a:r>
              <a:rPr lang="en-US" sz="4699" b="1" spc="140">
                <a:solidFill>
                  <a:srgbClr val="000000"/>
                </a:solidFill>
                <a:latin typeface="Nunito Bold"/>
                <a:ea typeface="Nunito Bold"/>
                <a:cs typeface="Nunito Bold"/>
                <a:sym typeface="Nunito Bold"/>
              </a:rPr>
              <a:t>Relevance of Activities</a:t>
            </a:r>
          </a:p>
          <a:p>
            <a:pPr algn="l">
              <a:lnSpc>
                <a:spcPts val="5180"/>
              </a:lnSpc>
            </a:pPr>
            <a:endParaRPr lang="en-US" sz="4699" b="1" spc="140">
              <a:solidFill>
                <a:srgbClr val="000000"/>
              </a:solidFill>
              <a:latin typeface="Nunito Bold"/>
              <a:ea typeface="Nunito Bold"/>
              <a:cs typeface="Nunito Bold"/>
              <a:sym typeface="Nunito Bold"/>
            </a:endParaRPr>
          </a:p>
          <a:p>
            <a:pPr algn="l">
              <a:lnSpc>
                <a:spcPts val="5180"/>
              </a:lnSpc>
            </a:pPr>
            <a:endParaRPr lang="en-US" sz="4699" b="1" spc="140">
              <a:solidFill>
                <a:srgbClr val="000000"/>
              </a:solidFill>
              <a:latin typeface="Nunito Bold"/>
              <a:ea typeface="Nunito Bold"/>
              <a:cs typeface="Nunito Bold"/>
              <a:sym typeface="Nunito Bold"/>
            </a:endParaRPr>
          </a:p>
          <a:p>
            <a:pPr algn="l">
              <a:lnSpc>
                <a:spcPts val="5180"/>
              </a:lnSpc>
            </a:pPr>
            <a:endParaRPr lang="en-US" sz="4699" b="1" spc="140">
              <a:solidFill>
                <a:srgbClr val="000000"/>
              </a:solidFill>
              <a:latin typeface="Nunito Bold"/>
              <a:ea typeface="Nunito Bold"/>
              <a:cs typeface="Nunito Bold"/>
              <a:sym typeface="Nunito Bold"/>
            </a:endParaRPr>
          </a:p>
          <a:p>
            <a:pPr algn="l">
              <a:lnSpc>
                <a:spcPts val="5180"/>
              </a:lnSpc>
            </a:pPr>
            <a:endParaRPr lang="en-US" sz="4699" b="1" spc="140">
              <a:solidFill>
                <a:srgbClr val="000000"/>
              </a:solidFill>
              <a:latin typeface="Nunito Bold"/>
              <a:ea typeface="Nunito Bold"/>
              <a:cs typeface="Nunito Bold"/>
              <a:sym typeface="Nunito Bold"/>
            </a:endParaRPr>
          </a:p>
          <a:p>
            <a:pPr algn="l">
              <a:lnSpc>
                <a:spcPts val="5180"/>
              </a:lnSpc>
            </a:pPr>
            <a:endParaRPr lang="en-US" sz="4699" b="1" spc="140">
              <a:solidFill>
                <a:srgbClr val="000000"/>
              </a:solidFill>
              <a:latin typeface="Nunito Bold"/>
              <a:ea typeface="Nunito Bold"/>
              <a:cs typeface="Nunito Bold"/>
              <a:sym typeface="Nunito Bold"/>
            </a:endParaRPr>
          </a:p>
          <a:p>
            <a:pPr algn="l">
              <a:lnSpc>
                <a:spcPts val="5180"/>
              </a:lnSpc>
            </a:pPr>
            <a:endParaRPr lang="en-US" sz="4699" b="1" spc="140">
              <a:solidFill>
                <a:srgbClr val="000000"/>
              </a:solidFill>
              <a:latin typeface="Nunito Bold"/>
              <a:ea typeface="Nunito Bold"/>
              <a:cs typeface="Nunito Bold"/>
              <a:sym typeface="Nunito Bold"/>
            </a:endParaRPr>
          </a:p>
          <a:p>
            <a:pPr algn="l">
              <a:lnSpc>
                <a:spcPts val="5180"/>
              </a:lnSpc>
            </a:pPr>
            <a:endParaRPr lang="en-US" sz="4699" b="1" spc="140">
              <a:solidFill>
                <a:srgbClr val="000000"/>
              </a:solidFill>
              <a:latin typeface="Nunito Bold"/>
              <a:ea typeface="Nunito Bold"/>
              <a:cs typeface="Nunito Bold"/>
              <a:sym typeface="Nunito Bold"/>
            </a:endParaRPr>
          </a:p>
        </p:txBody>
      </p:sp>
      <p:sp>
        <p:nvSpPr>
          <p:cNvPr id="9" name="Freeform 9"/>
          <p:cNvSpPr/>
          <p:nvPr/>
        </p:nvSpPr>
        <p:spPr>
          <a:xfrm>
            <a:off x="1602411" y="805950"/>
            <a:ext cx="7541589" cy="1809981"/>
          </a:xfrm>
          <a:custGeom>
            <a:avLst/>
            <a:gdLst/>
            <a:ahLst/>
            <a:cxnLst/>
            <a:rect l="l" t="t" r="r" b="b"/>
            <a:pathLst>
              <a:path w="7541589" h="1809981">
                <a:moveTo>
                  <a:pt x="0" y="0"/>
                </a:moveTo>
                <a:lnTo>
                  <a:pt x="7541589" y="0"/>
                </a:lnTo>
                <a:lnTo>
                  <a:pt x="7541589" y="1809982"/>
                </a:lnTo>
                <a:lnTo>
                  <a:pt x="0" y="18099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sp>
        <p:nvSpPr>
          <p:cNvPr id="2" name="Freeform 2"/>
          <p:cNvSpPr/>
          <p:nvPr/>
        </p:nvSpPr>
        <p:spPr>
          <a:xfrm>
            <a:off x="11347663" y="8135405"/>
            <a:ext cx="6130248" cy="1471260"/>
          </a:xfrm>
          <a:custGeom>
            <a:avLst/>
            <a:gdLst/>
            <a:ahLst/>
            <a:cxnLst/>
            <a:rect l="l" t="t" r="r" b="b"/>
            <a:pathLst>
              <a:path w="6130248" h="1471260">
                <a:moveTo>
                  <a:pt x="0" y="0"/>
                </a:moveTo>
                <a:lnTo>
                  <a:pt x="6130248" y="0"/>
                </a:lnTo>
                <a:lnTo>
                  <a:pt x="6130248" y="1471260"/>
                </a:lnTo>
                <a:lnTo>
                  <a:pt x="0" y="1471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0606766" y="805950"/>
            <a:ext cx="7041469" cy="704146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a:ln w="38100" cap="sq">
              <a:solidFill>
                <a:srgbClr val="5A3114"/>
              </a:solidFill>
              <a:prstDash val="solid"/>
              <a:miter/>
            </a:ln>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2350741" y="1342591"/>
            <a:ext cx="3553519" cy="3553519"/>
          </a:xfrm>
          <a:custGeom>
            <a:avLst/>
            <a:gdLst/>
            <a:ahLst/>
            <a:cxnLst/>
            <a:rect l="l" t="t" r="r" b="b"/>
            <a:pathLst>
              <a:path w="3553519" h="3553519">
                <a:moveTo>
                  <a:pt x="0" y="0"/>
                </a:moveTo>
                <a:lnTo>
                  <a:pt x="3553520" y="0"/>
                </a:lnTo>
                <a:lnTo>
                  <a:pt x="3553520" y="3553519"/>
                </a:lnTo>
                <a:lnTo>
                  <a:pt x="0" y="35535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11701648" y="5164965"/>
            <a:ext cx="5422278" cy="1505193"/>
          </a:xfrm>
          <a:prstGeom prst="rect">
            <a:avLst/>
          </a:prstGeom>
        </p:spPr>
        <p:txBody>
          <a:bodyPr lIns="0" tIns="0" rIns="0" bIns="0" rtlCol="0" anchor="t">
            <a:spAutoFit/>
          </a:bodyPr>
          <a:lstStyle/>
          <a:p>
            <a:pPr algn="ctr">
              <a:lnSpc>
                <a:spcPts val="5462"/>
              </a:lnSpc>
            </a:pPr>
            <a:r>
              <a:rPr lang="en-US" sz="7803">
                <a:solidFill>
                  <a:srgbClr val="FFFFFF"/>
                </a:solidFill>
                <a:latin typeface="Porcelain"/>
                <a:ea typeface="Porcelain"/>
                <a:cs typeface="Porcelain"/>
                <a:sym typeface="Porcelain"/>
              </a:rPr>
              <a:t>Intergenerational</a:t>
            </a:r>
          </a:p>
          <a:p>
            <a:pPr algn="ctr">
              <a:lnSpc>
                <a:spcPts val="5462"/>
              </a:lnSpc>
            </a:pPr>
            <a:r>
              <a:rPr lang="en-US" sz="7803">
                <a:solidFill>
                  <a:srgbClr val="FFFFFF"/>
                </a:solidFill>
                <a:latin typeface="Porcelain"/>
                <a:ea typeface="Porcelain"/>
                <a:cs typeface="Porcelain"/>
                <a:sym typeface="Porcelain"/>
              </a:rPr>
              <a:t>Engagement</a:t>
            </a:r>
          </a:p>
        </p:txBody>
      </p:sp>
      <p:sp>
        <p:nvSpPr>
          <p:cNvPr id="8" name="TextBox 8"/>
          <p:cNvSpPr txBox="1"/>
          <p:nvPr/>
        </p:nvSpPr>
        <p:spPr>
          <a:xfrm>
            <a:off x="1172144" y="2403155"/>
            <a:ext cx="7783167" cy="6038215"/>
          </a:xfrm>
          <a:prstGeom prst="rect">
            <a:avLst/>
          </a:prstGeom>
        </p:spPr>
        <p:txBody>
          <a:bodyPr lIns="0" tIns="0" rIns="0" bIns="0" rtlCol="0" anchor="t">
            <a:spAutoFit/>
          </a:bodyPr>
          <a:lstStyle/>
          <a:p>
            <a:pPr algn="l">
              <a:lnSpc>
                <a:spcPts val="6859"/>
              </a:lnSpc>
            </a:pPr>
            <a:r>
              <a:rPr lang="en-US" sz="4899" b="1" spc="146">
                <a:solidFill>
                  <a:srgbClr val="000000"/>
                </a:solidFill>
                <a:latin typeface="Nunito Bold"/>
                <a:ea typeface="Nunito Bold"/>
                <a:cs typeface="Nunito Bold"/>
                <a:sym typeface="Nunito Bold"/>
              </a:rPr>
              <a:t>Titus 2:1-8 NRSV</a:t>
            </a:r>
          </a:p>
          <a:p>
            <a:pPr algn="l">
              <a:lnSpc>
                <a:spcPts val="6859"/>
              </a:lnSpc>
            </a:pPr>
            <a:endParaRPr lang="en-US" sz="4899" b="1" spc="146">
              <a:solidFill>
                <a:srgbClr val="000000"/>
              </a:solidFill>
              <a:latin typeface="Nunito Bold"/>
              <a:ea typeface="Nunito Bold"/>
              <a:cs typeface="Nunito Bold"/>
              <a:sym typeface="Nunito Bold"/>
            </a:endParaRPr>
          </a:p>
          <a:p>
            <a:pPr marL="1057906" lvl="1" indent="-528953" algn="l">
              <a:lnSpc>
                <a:spcPts val="6859"/>
              </a:lnSpc>
              <a:buFont typeface="Arial"/>
              <a:buChar char="•"/>
            </a:pPr>
            <a:r>
              <a:rPr lang="en-US" sz="4899" b="1" spc="146">
                <a:solidFill>
                  <a:srgbClr val="000000"/>
                </a:solidFill>
                <a:latin typeface="Nunito Bold"/>
                <a:ea typeface="Nunito Bold"/>
                <a:cs typeface="Nunito Bold"/>
                <a:sym typeface="Nunito Bold"/>
              </a:rPr>
              <a:t>Mentorship Programs</a:t>
            </a:r>
          </a:p>
          <a:p>
            <a:pPr marL="1057906" lvl="1" indent="-528953" algn="l">
              <a:lnSpc>
                <a:spcPts val="6859"/>
              </a:lnSpc>
              <a:buFont typeface="Arial"/>
              <a:buChar char="•"/>
            </a:pPr>
            <a:r>
              <a:rPr lang="en-US" sz="4899" b="1" spc="146">
                <a:solidFill>
                  <a:srgbClr val="000000"/>
                </a:solidFill>
                <a:latin typeface="Nunito Bold"/>
                <a:ea typeface="Nunito Bold"/>
                <a:cs typeface="Nunito Bold"/>
                <a:sym typeface="Nunito Bold"/>
              </a:rPr>
              <a:t>Collaborative Projects</a:t>
            </a:r>
          </a:p>
          <a:p>
            <a:pPr marL="1057906" lvl="1" indent="-528953" algn="l">
              <a:lnSpc>
                <a:spcPts val="6859"/>
              </a:lnSpc>
              <a:buFont typeface="Arial"/>
              <a:buChar char="•"/>
            </a:pPr>
            <a:r>
              <a:rPr lang="en-US" sz="4899" b="1" spc="146">
                <a:solidFill>
                  <a:srgbClr val="000000"/>
                </a:solidFill>
                <a:latin typeface="Nunito Bold"/>
                <a:ea typeface="Nunito Bold"/>
                <a:cs typeface="Nunito Bold"/>
                <a:sym typeface="Nunito Bold"/>
              </a:rPr>
              <a:t>Feedback Mechanisms</a:t>
            </a:r>
          </a:p>
          <a:p>
            <a:pPr algn="l">
              <a:lnSpc>
                <a:spcPts val="6859"/>
              </a:lnSpc>
            </a:pPr>
            <a:endParaRPr lang="en-US" sz="4899" b="1" spc="146">
              <a:solidFill>
                <a:srgbClr val="000000"/>
              </a:solidFill>
              <a:latin typeface="Nunito Bold"/>
              <a:ea typeface="Nunito Bold"/>
              <a:cs typeface="Nunito Bold"/>
              <a:sym typeface="Nunito Bold"/>
            </a:endParaRPr>
          </a:p>
        </p:txBody>
      </p:sp>
      <p:sp>
        <p:nvSpPr>
          <p:cNvPr id="9" name="Freeform 9"/>
          <p:cNvSpPr/>
          <p:nvPr/>
        </p:nvSpPr>
        <p:spPr>
          <a:xfrm>
            <a:off x="11500063" y="8287805"/>
            <a:ext cx="6130248" cy="1471260"/>
          </a:xfrm>
          <a:custGeom>
            <a:avLst/>
            <a:gdLst/>
            <a:ahLst/>
            <a:cxnLst/>
            <a:rect l="l" t="t" r="r" b="b"/>
            <a:pathLst>
              <a:path w="6130248" h="1471260">
                <a:moveTo>
                  <a:pt x="0" y="0"/>
                </a:moveTo>
                <a:lnTo>
                  <a:pt x="6130248" y="0"/>
                </a:lnTo>
                <a:lnTo>
                  <a:pt x="6130248" y="1471260"/>
                </a:lnTo>
                <a:lnTo>
                  <a:pt x="0" y="1471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028700" y="293070"/>
            <a:ext cx="6130248" cy="1471260"/>
          </a:xfrm>
          <a:custGeom>
            <a:avLst/>
            <a:gdLst/>
            <a:ahLst/>
            <a:cxnLst/>
            <a:rect l="l" t="t" r="r" b="b"/>
            <a:pathLst>
              <a:path w="6130248" h="1471260">
                <a:moveTo>
                  <a:pt x="0" y="0"/>
                </a:moveTo>
                <a:lnTo>
                  <a:pt x="6130248" y="0"/>
                </a:lnTo>
                <a:lnTo>
                  <a:pt x="6130248" y="1471260"/>
                </a:lnTo>
                <a:lnTo>
                  <a:pt x="0" y="14712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Freeform 2"/>
          <p:cNvSpPr/>
          <p:nvPr/>
        </p:nvSpPr>
        <p:spPr>
          <a:xfrm>
            <a:off x="1330590" y="552158"/>
            <a:ext cx="14999346" cy="9187100"/>
          </a:xfrm>
          <a:custGeom>
            <a:avLst/>
            <a:gdLst/>
            <a:ahLst/>
            <a:cxnLst/>
            <a:rect l="l" t="t" r="r" b="b"/>
            <a:pathLst>
              <a:path w="14999346" h="9187100">
                <a:moveTo>
                  <a:pt x="0" y="0"/>
                </a:moveTo>
                <a:lnTo>
                  <a:pt x="14999346" y="0"/>
                </a:lnTo>
                <a:lnTo>
                  <a:pt x="14999346" y="9187099"/>
                </a:lnTo>
                <a:lnTo>
                  <a:pt x="0" y="91870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rot="-630488">
            <a:off x="2198224" y="2045319"/>
            <a:ext cx="13842743" cy="6843650"/>
          </a:xfrm>
          <a:prstGeom prst="rect">
            <a:avLst/>
          </a:prstGeom>
        </p:spPr>
        <p:txBody>
          <a:bodyPr lIns="0" tIns="0" rIns="0" bIns="0" rtlCol="0" anchor="t">
            <a:spAutoFit/>
          </a:bodyPr>
          <a:lstStyle/>
          <a:p>
            <a:pPr algn="ctr">
              <a:lnSpc>
                <a:spcPts val="17001"/>
              </a:lnSpc>
            </a:pPr>
            <a:r>
              <a:rPr lang="en-US" sz="24288">
                <a:solidFill>
                  <a:srgbClr val="FFFFFF"/>
                </a:solidFill>
                <a:latin typeface="Porcelain"/>
                <a:ea typeface="Porcelain"/>
                <a:cs typeface="Porcelain"/>
                <a:sym typeface="Porcelain"/>
              </a:rPr>
              <a:t>The </a:t>
            </a:r>
          </a:p>
          <a:p>
            <a:pPr algn="ctr">
              <a:lnSpc>
                <a:spcPts val="17001"/>
              </a:lnSpc>
            </a:pPr>
            <a:r>
              <a:rPr lang="en-US" sz="24288">
                <a:solidFill>
                  <a:srgbClr val="FFFFFF"/>
                </a:solidFill>
                <a:latin typeface="Porcelain"/>
                <a:ea typeface="Porcelain"/>
                <a:cs typeface="Porcelain"/>
                <a:sym typeface="Porcelain"/>
              </a:rPr>
              <a:t>Ending</a:t>
            </a:r>
          </a:p>
          <a:p>
            <a:pPr algn="ctr">
              <a:lnSpc>
                <a:spcPts val="17001"/>
              </a:lnSpc>
            </a:pPr>
            <a:r>
              <a:rPr lang="en-US" sz="24288">
                <a:solidFill>
                  <a:srgbClr val="FFFFFF"/>
                </a:solidFill>
                <a:latin typeface="Porcelain"/>
                <a:ea typeface="Porcelain"/>
                <a:cs typeface="Porcelain"/>
                <a:sym typeface="Porcelain"/>
              </a:rPr>
              <a:t>Notes</a:t>
            </a:r>
          </a:p>
        </p:txBody>
      </p:sp>
      <p:sp>
        <p:nvSpPr>
          <p:cNvPr id="4" name="Freeform 4"/>
          <p:cNvSpPr/>
          <p:nvPr/>
        </p:nvSpPr>
        <p:spPr>
          <a:xfrm rot="-1360721">
            <a:off x="-422705" y="-352169"/>
            <a:ext cx="5245048" cy="3376500"/>
          </a:xfrm>
          <a:custGeom>
            <a:avLst/>
            <a:gdLst/>
            <a:ahLst/>
            <a:cxnLst/>
            <a:rect l="l" t="t" r="r" b="b"/>
            <a:pathLst>
              <a:path w="5245048" h="3376500">
                <a:moveTo>
                  <a:pt x="0" y="0"/>
                </a:moveTo>
                <a:lnTo>
                  <a:pt x="5245048" y="0"/>
                </a:lnTo>
                <a:lnTo>
                  <a:pt x="5245048" y="3376499"/>
                </a:lnTo>
                <a:lnTo>
                  <a:pt x="0" y="33764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2310788" y="8267998"/>
            <a:ext cx="6130248" cy="1471260"/>
          </a:xfrm>
          <a:custGeom>
            <a:avLst/>
            <a:gdLst/>
            <a:ahLst/>
            <a:cxnLst/>
            <a:rect l="l" t="t" r="r" b="b"/>
            <a:pathLst>
              <a:path w="6130248" h="1471260">
                <a:moveTo>
                  <a:pt x="0" y="0"/>
                </a:moveTo>
                <a:lnTo>
                  <a:pt x="6130248" y="0"/>
                </a:lnTo>
                <a:lnTo>
                  <a:pt x="6130248" y="1471259"/>
                </a:lnTo>
                <a:lnTo>
                  <a:pt x="0" y="14712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1310</Words>
  <Application>Microsoft Office PowerPoint</Application>
  <PresentationFormat>Custom</PresentationFormat>
  <Paragraphs>135</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Shrikhand</vt:lpstr>
      <vt:lpstr>Nunito</vt:lpstr>
      <vt:lpstr>Porcelain</vt:lpstr>
      <vt:lpstr>Calibri</vt:lpstr>
      <vt:lpstr>Arial</vt:lpstr>
      <vt:lpstr>Nunito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 Summit 2024 Presentation</dc:title>
  <dc:creator>Toya McQueen</dc:creator>
  <cp:lastModifiedBy>Duhart, Theresa</cp:lastModifiedBy>
  <cp:revision>1</cp:revision>
  <dcterms:created xsi:type="dcterms:W3CDTF">2006-08-16T00:00:00Z</dcterms:created>
  <dcterms:modified xsi:type="dcterms:W3CDTF">2024-09-16T01:20:46Z</dcterms:modified>
  <dc:identifier>DAGPFlOUsF8</dc:identifier>
</cp:coreProperties>
</file>